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513" r:id="rId3"/>
    <p:sldId id="556" r:id="rId4"/>
    <p:sldId id="557" r:id="rId5"/>
    <p:sldId id="563" r:id="rId6"/>
    <p:sldId id="564" r:id="rId7"/>
    <p:sldId id="559" r:id="rId8"/>
    <p:sldId id="558" r:id="rId9"/>
    <p:sldId id="560" r:id="rId10"/>
    <p:sldId id="562" r:id="rId11"/>
    <p:sldId id="561" r:id="rId12"/>
    <p:sldId id="277" r:id="rId13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ED6"/>
    <a:srgbClr val="DCE8DD"/>
    <a:srgbClr val="D5EFD6"/>
    <a:srgbClr val="DEE8DC"/>
    <a:srgbClr val="C9D9C5"/>
    <a:srgbClr val="F3F3E9"/>
    <a:srgbClr val="F2F2E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172" autoAdjust="0"/>
    <p:restoredTop sz="99647" autoAdjust="0"/>
  </p:normalViewPr>
  <p:slideViewPr>
    <p:cSldViewPr snapToGrid="0">
      <p:cViewPr varScale="1">
        <p:scale>
          <a:sx n="72" d="100"/>
          <a:sy n="72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B996D-1CC1-45AD-B724-A4E48EFD777E}" type="datetimeFigureOut">
              <a:rPr lang="en-CA" smtClean="0"/>
              <a:t>13/05/2015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764"/>
            <a:ext cx="3011699" cy="461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764"/>
            <a:ext cx="3011699" cy="461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B84AE-7676-495F-8592-352DFFB8473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0969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725"/>
          </a:xfrm>
          <a:prstGeom prst="rect">
            <a:avLst/>
          </a:prstGeom>
        </p:spPr>
        <p:txBody>
          <a:bodyPr vert="horz" lIns="87014" tIns="43507" rIns="87014" bIns="43507" rtlCol="0"/>
          <a:lstStyle>
            <a:lvl1pPr algn="l">
              <a:defRPr sz="11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725"/>
          </a:xfrm>
          <a:prstGeom prst="rect">
            <a:avLst/>
          </a:prstGeom>
        </p:spPr>
        <p:txBody>
          <a:bodyPr vert="horz" lIns="87014" tIns="43507" rIns="87014" bIns="43507" rtlCol="0"/>
          <a:lstStyle>
            <a:lvl1pPr algn="r">
              <a:defRPr sz="1100"/>
            </a:lvl1pPr>
          </a:lstStyle>
          <a:p>
            <a:pPr>
              <a:defRPr/>
            </a:pPr>
            <a:fld id="{1D4854F6-AB4C-46E5-906D-F6C0A4A7071C}" type="datetimeFigureOut">
              <a:rPr lang="en-CA"/>
              <a:pPr>
                <a:defRPr/>
              </a:pPr>
              <a:t>13/05/2015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014" tIns="43507" rIns="87014" bIns="43507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76"/>
            <a:ext cx="5560060" cy="4155519"/>
          </a:xfrm>
          <a:prstGeom prst="rect">
            <a:avLst/>
          </a:prstGeom>
        </p:spPr>
        <p:txBody>
          <a:bodyPr vert="horz" lIns="87014" tIns="43507" rIns="87014" bIns="4350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764"/>
            <a:ext cx="3011699" cy="461724"/>
          </a:xfrm>
          <a:prstGeom prst="rect">
            <a:avLst/>
          </a:prstGeom>
        </p:spPr>
        <p:txBody>
          <a:bodyPr vert="horz" lIns="87014" tIns="43507" rIns="87014" bIns="43507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764"/>
            <a:ext cx="3011699" cy="461724"/>
          </a:xfrm>
          <a:prstGeom prst="rect">
            <a:avLst/>
          </a:prstGeom>
        </p:spPr>
        <p:txBody>
          <a:bodyPr vert="horz" lIns="87014" tIns="43507" rIns="87014" bIns="43507" rtlCol="0" anchor="b"/>
          <a:lstStyle>
            <a:lvl1pPr algn="r">
              <a:defRPr sz="1100"/>
            </a:lvl1pPr>
          </a:lstStyle>
          <a:p>
            <a:pPr>
              <a:defRPr/>
            </a:pPr>
            <a:fld id="{C60A9004-BD92-4118-AA93-C43C3F4B51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433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4F6223-64CD-45C3-8BDB-84DA826CD1C5}" type="slidenum">
              <a:rPr lang="en-CA" altLang="en-US" sz="1100" smtClean="0">
                <a:latin typeface="Times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CA" altLang="en-US" sz="110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46D9AF-6DEA-484A-B08E-4D6B71E64A73}" type="slidenum">
              <a:rPr lang="en-CA" altLang="en-US" sz="1100" smtClean="0">
                <a:latin typeface="Times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CA" altLang="en-US" sz="110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A9004-BD92-4118-AA93-C43C3F4B514A}" type="slidenum">
              <a:rPr lang="en-CA" smtClean="0"/>
              <a:pPr>
                <a:defRPr/>
              </a:pPr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667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A9004-BD92-4118-AA93-C43C3F4B514A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7734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39E190-0206-44EC-B8B7-3C312AE07E76}" type="slidenum">
              <a:rPr lang="en-CA" altLang="en-US" sz="1100" smtClean="0">
                <a:latin typeface="Times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CA" altLang="en-US" sz="110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38C0-385B-4CDB-B6E8-8BC320DD7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5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196E8-3AF6-4DA6-94F2-876992C6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1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8D9EB-6270-4229-9607-49A217639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80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3B833-A9E2-4AC0-A9D6-B53E23F3A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1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6AB5-A2EA-4B9B-BF63-579C7C1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Grp="1" noChangeAspect="1"/>
          </p:cNvGraphicFramePr>
          <p:nvPr userDrawn="1"/>
        </p:nvGraphicFramePr>
        <p:xfrm>
          <a:off x="7845425" y="68263"/>
          <a:ext cx="1169988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7" name="Photo Editor Photo" r:id="rId3" imgW="6133333" imgH="7152381" progId="MSPhotoEd.3">
                  <p:embed/>
                </p:oleObj>
              </mc:Choice>
              <mc:Fallback>
                <p:oleObj name="Photo Editor Photo" r:id="rId3" imgW="6133333" imgH="7152381" progId="MSPhotoEd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425" y="68263"/>
                        <a:ext cx="1169988" cy="136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207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13E07-BEB9-4B80-9A10-D312F382F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61C6-3996-4443-BE71-17D56871A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2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ECF6E-13F5-4D34-B979-1A4D0E42C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4F87F-A844-45BE-AE6C-71D230DB8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97CB8-5206-444A-B718-546097484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B7-7853-47DB-852F-AB2C2AD52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0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1C39-D4F1-455A-94B5-3EBBEF836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8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D0B9F-6558-4603-B163-E43D97052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0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>
              <a:defRPr/>
            </a:pPr>
            <a:fld id="{DB8DB620-8DE9-4FF4-8F0C-EEB6EA97D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9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4.bin"/><Relationship Id="rId4" Type="http://schemas.openxmlformats.org/officeDocument/2006/relationships/hyperlink" Target="http://www.woodbull.c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875" y="3213100"/>
            <a:ext cx="8497888" cy="2365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> </a:t>
            </a:r>
            <a:r>
              <a:rPr lang="en-CA" sz="2800" b="1" i="1" dirty="0" err="1" smtClean="0"/>
              <a:t>A&amp;WMA</a:t>
            </a:r>
            <a:r>
              <a:rPr lang="en-CA" sz="2800" b="1" i="1" dirty="0" smtClean="0"/>
              <a:t> ONTARIO SECTION AND OPPI  TORONTO DISTRICT </a:t>
            </a:r>
            <a:r>
              <a:rPr lang="en-US" altLang="en-US" sz="2800" b="1" dirty="0" smtClean="0">
                <a:latin typeface="Times" pitchFamily="18" charset="0"/>
              </a:rPr>
              <a:t/>
            </a:r>
            <a:br>
              <a:rPr lang="en-US" altLang="en-US" sz="2800" b="1" dirty="0" smtClean="0">
                <a:latin typeface="Times" pitchFamily="18" charset="0"/>
              </a:rPr>
            </a:br>
            <a:r>
              <a:rPr lang="en-US" altLang="en-US" sz="2800" b="1" dirty="0" smtClean="0">
                <a:latin typeface="Times" pitchFamily="18" charset="0"/>
              </a:rPr>
              <a:t/>
            </a:r>
            <a:br>
              <a:rPr lang="en-US" altLang="en-US" sz="2800" b="1" dirty="0" smtClean="0">
                <a:latin typeface="Times" pitchFamily="18" charset="0"/>
              </a:rPr>
            </a:br>
            <a:r>
              <a:rPr lang="en-CA" altLang="en-US" sz="2800" b="1" dirty="0" smtClean="0">
                <a:latin typeface="Times" pitchFamily="18" charset="0"/>
              </a:rPr>
              <a:t>Workshop on</a:t>
            </a:r>
            <a:br>
              <a:rPr lang="en-CA" altLang="en-US" sz="2800" b="1" dirty="0" smtClean="0">
                <a:latin typeface="Times" pitchFamily="18" charset="0"/>
              </a:rPr>
            </a:br>
            <a:r>
              <a:rPr lang="en-CA" altLang="en-US" sz="2800" b="1" dirty="0" smtClean="0">
                <a:latin typeface="Times" pitchFamily="18" charset="0"/>
              </a:rPr>
              <a:t>Land Use Compatibility and Nuisance Sources</a:t>
            </a:r>
            <a:endParaRPr lang="en-US" altLang="en-US" sz="40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589588"/>
            <a:ext cx="6400800" cy="622300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cs typeface="Arial" charset="0"/>
              </a:rPr>
              <a:t>May 14, 2015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shade val="46275"/>
                  <a:invGamma/>
                </a:srgbClr>
              </a:gs>
              <a:gs pos="50000">
                <a:srgbClr val="C0C0C0">
                  <a:alpha val="25000"/>
                </a:srgbClr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412875"/>
            <a:ext cx="9144000" cy="1439863"/>
          </a:xfrm>
          <a:prstGeom prst="rect">
            <a:avLst/>
          </a:prstGeom>
          <a:gradFill rotWithShape="1">
            <a:gsLst>
              <a:gs pos="0">
                <a:srgbClr val="632F47">
                  <a:gamma/>
                  <a:shade val="95294"/>
                  <a:invGamma/>
                </a:srgbClr>
              </a:gs>
              <a:gs pos="50000">
                <a:srgbClr val="632F47">
                  <a:alpha val="75000"/>
                </a:srgbClr>
              </a:gs>
              <a:gs pos="100000">
                <a:srgbClr val="632F47">
                  <a:gamma/>
                  <a:shade val="9529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2338388" y="2241550"/>
            <a:ext cx="4564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400" b="1" i="0">
                <a:solidFill>
                  <a:schemeClr val="bg1"/>
                </a:solidFill>
                <a:latin typeface="Book Antiqua" pitchFamily="18" charset="0"/>
              </a:rPr>
              <a:t>MUNICIPAL, PLANNING &amp; DEVELOPMENT LAW</a:t>
            </a:r>
            <a:endParaRPr lang="en-US" altLang="en-US" sz="1400" b="1" i="0">
              <a:solidFill>
                <a:schemeClr val="bg1"/>
              </a:solidFill>
              <a:latin typeface="Book Antiqua" pitchFamily="18" charset="0"/>
            </a:endParaRPr>
          </a:p>
        </p:txBody>
      </p:sp>
      <p:graphicFrame>
        <p:nvGraphicFramePr>
          <p:cNvPr id="3083" name="Object 16"/>
          <p:cNvGraphicFramePr>
            <a:graphicFrameLocks noChangeAspect="1"/>
          </p:cNvGraphicFramePr>
          <p:nvPr/>
        </p:nvGraphicFramePr>
        <p:xfrm>
          <a:off x="3719513" y="377825"/>
          <a:ext cx="1539875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Photo Editor Photo" r:id="rId4" imgW="6133333" imgH="7152381" progId="MSPhotoEd.3">
                  <p:embed/>
                </p:oleObj>
              </mc:Choice>
              <mc:Fallback>
                <p:oleObj name="Photo Editor Photo" r:id="rId4" imgW="6133333" imgH="7152381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77825"/>
                        <a:ext cx="1539875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Nuisance Claims</a:t>
            </a:r>
            <a:endParaRPr lang="en-C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56" y="1600200"/>
            <a:ext cx="7732643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Industrial and Mining Lands Compensation Agreement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Industry compensates sensitive use by not opposing planning approval</a:t>
            </a:r>
            <a:endParaRPr lang="en-CA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Sensitive use in return agrees that the agreement provides a full answer to any future claim for damages or injunction due to noise, dust, air emissions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Registered on title</a:t>
            </a: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2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By-law</a:t>
            </a:r>
            <a:endParaRPr lang="en-C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2100"/>
            <a:ext cx="8470900" cy="48641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Prohibition on noise that is unreasonable or likely to disturb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that is “clearly audible” at a point of reception is deemed to be unreasonable or likely to disturb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Noise By-law </a:t>
            </a:r>
            <a:r>
              <a:rPr 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Amendment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Notwithstanding the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prohibition above, noise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an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carried out in compliance with an Environmental Compliance Approval is deemed to comply with this by-law</a:t>
            </a:r>
            <a:endParaRPr lang="en-CA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2413" y="3068638"/>
            <a:ext cx="8567737" cy="3600450"/>
          </a:xfrm>
        </p:spPr>
        <p:txBody>
          <a:bodyPr/>
          <a:lstStyle/>
          <a:p>
            <a:pPr eaLnBrk="1" hangingPunct="1"/>
            <a:r>
              <a:rPr lang="en-CA" altLang="en-US" sz="2800" b="1" smtClean="0">
                <a:latin typeface="Times" pitchFamily="18" charset="0"/>
                <a:cs typeface="Arial" charset="0"/>
              </a:rPr>
              <a:t/>
            </a:r>
            <a:br>
              <a:rPr lang="en-CA" altLang="en-US" sz="2800" b="1" smtClean="0">
                <a:latin typeface="Times" pitchFamily="18" charset="0"/>
                <a:cs typeface="Arial" charset="0"/>
              </a:rPr>
            </a:br>
            <a:r>
              <a:rPr lang="en-CA" altLang="en-US" sz="2400" smtClean="0">
                <a:latin typeface="Times" pitchFamily="18" charset="0"/>
                <a:cs typeface="Arial" charset="0"/>
              </a:rPr>
              <a:t>65 Queen Street West, Suite 1400</a:t>
            </a:r>
            <a:br>
              <a:rPr lang="en-CA" altLang="en-US" sz="2400" smtClean="0">
                <a:latin typeface="Times" pitchFamily="18" charset="0"/>
                <a:cs typeface="Arial" charset="0"/>
              </a:rPr>
            </a:br>
            <a:r>
              <a:rPr lang="en-CA" altLang="en-US" sz="2400" smtClean="0">
                <a:latin typeface="Times" pitchFamily="18" charset="0"/>
                <a:cs typeface="Arial" charset="0"/>
              </a:rPr>
              <a:t>Toronto, Ontario, M5H 2M5</a:t>
            </a:r>
            <a:r>
              <a:rPr lang="en-CA" altLang="en-US" sz="2400" smtClean="0">
                <a:latin typeface="Times" pitchFamily="18" charset="0"/>
              </a:rPr>
              <a:t> </a:t>
            </a:r>
            <a:br>
              <a:rPr lang="en-CA" altLang="en-US" sz="2400" smtClean="0">
                <a:latin typeface="Times" pitchFamily="18" charset="0"/>
              </a:rPr>
            </a:br>
            <a:r>
              <a:rPr lang="en-CA" altLang="en-US" sz="2400" smtClean="0">
                <a:latin typeface="Times" pitchFamily="18" charset="0"/>
              </a:rPr>
              <a:t>Tel: 416-203-7160</a:t>
            </a:r>
            <a:br>
              <a:rPr lang="en-CA" altLang="en-US" sz="2400" smtClean="0">
                <a:latin typeface="Times" pitchFamily="18" charset="0"/>
              </a:rPr>
            </a:br>
            <a:r>
              <a:rPr lang="en-CA" altLang="en-US" sz="2400" smtClean="0">
                <a:latin typeface="Times" pitchFamily="18" charset="0"/>
              </a:rPr>
              <a:t>Fax: 416-203-8324</a:t>
            </a:r>
            <a:br>
              <a:rPr lang="en-CA" altLang="en-US" sz="2400" smtClean="0">
                <a:latin typeface="Times" pitchFamily="18" charset="0"/>
              </a:rPr>
            </a:br>
            <a:r>
              <a:rPr lang="en-CA" altLang="en-US" sz="2400" smtClean="0">
                <a:latin typeface="Times" pitchFamily="18" charset="0"/>
              </a:rPr>
              <a:t> Web: </a:t>
            </a:r>
            <a:r>
              <a:rPr lang="en-CA" altLang="en-US" sz="2400" smtClean="0">
                <a:latin typeface="Times" pitchFamily="18" charset="0"/>
                <a:hlinkClick r:id="rId4"/>
              </a:rPr>
              <a:t>www.woodbull.ca</a:t>
            </a:r>
            <a:r>
              <a:rPr lang="en-CA" altLang="en-US" sz="2400" smtClean="0">
                <a:latin typeface="Times" pitchFamily="18" charset="0"/>
              </a:rPr>
              <a:t/>
            </a:r>
            <a:br>
              <a:rPr lang="en-CA" altLang="en-US" sz="2400" smtClean="0">
                <a:latin typeface="Times" pitchFamily="18" charset="0"/>
              </a:rPr>
            </a:br>
            <a:endParaRPr lang="en-US" altLang="en-US" sz="2400" b="1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shade val="46275"/>
                  <a:invGamma/>
                </a:srgbClr>
              </a:gs>
              <a:gs pos="50000">
                <a:srgbClr val="C0C0C0">
                  <a:alpha val="25000"/>
                </a:srgbClr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1439863"/>
          </a:xfrm>
          <a:prstGeom prst="rect">
            <a:avLst/>
          </a:prstGeom>
          <a:gradFill rotWithShape="1">
            <a:gsLst>
              <a:gs pos="0">
                <a:srgbClr val="632F47">
                  <a:gamma/>
                  <a:shade val="95294"/>
                  <a:invGamma/>
                </a:srgbClr>
              </a:gs>
              <a:gs pos="50000">
                <a:srgbClr val="632F47">
                  <a:alpha val="75000"/>
                </a:srgbClr>
              </a:gs>
              <a:gs pos="100000">
                <a:srgbClr val="632F47">
                  <a:gamma/>
                  <a:shade val="9529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2328863" y="2298700"/>
            <a:ext cx="4565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400" b="1" i="0">
                <a:solidFill>
                  <a:schemeClr val="bg1"/>
                </a:solidFill>
                <a:latin typeface="Book Antiqua" pitchFamily="18" charset="0"/>
              </a:rPr>
              <a:t>MUNICIPAL, PLANNING &amp; DEVELOPMENT LAW</a:t>
            </a:r>
            <a:endParaRPr lang="en-US" altLang="en-US" sz="1400" b="1" i="0">
              <a:solidFill>
                <a:schemeClr val="bg1"/>
              </a:solidFill>
              <a:latin typeface="Book Antiqua" pitchFamily="18" charset="0"/>
            </a:endParaRPr>
          </a:p>
        </p:txBody>
      </p:sp>
      <p:graphicFrame>
        <p:nvGraphicFramePr>
          <p:cNvPr id="12298" name="Object 16"/>
          <p:cNvGraphicFramePr>
            <a:graphicFrameLocks noChangeAspect="1"/>
          </p:cNvGraphicFramePr>
          <p:nvPr/>
        </p:nvGraphicFramePr>
        <p:xfrm>
          <a:off x="3719513" y="377825"/>
          <a:ext cx="1539875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Photo Editor Photo" r:id="rId5" imgW="6133333" imgH="7152381" progId="MSPhotoEd.3">
                  <p:embed/>
                </p:oleObj>
              </mc:Choice>
              <mc:Fallback>
                <p:oleObj name="Photo Editor Photo" r:id="rId5" imgW="6133333" imgH="7152381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77825"/>
                        <a:ext cx="1539875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875" y="3213100"/>
            <a:ext cx="8497888" cy="1941513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Legal Tools for Resolving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 Land Use Conflicts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7310"/>
            <a:ext cx="6400800" cy="6223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cs typeface="Arial" charset="0"/>
              </a:rPr>
              <a:t>Presented by Peter Gross</a:t>
            </a:r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shade val="46275"/>
                  <a:invGamma/>
                </a:srgbClr>
              </a:gs>
              <a:gs pos="50000">
                <a:srgbClr val="C0C0C0">
                  <a:alpha val="25000"/>
                </a:srgbClr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1439863"/>
          </a:xfrm>
          <a:prstGeom prst="rect">
            <a:avLst/>
          </a:prstGeom>
          <a:gradFill rotWithShape="1">
            <a:gsLst>
              <a:gs pos="0">
                <a:srgbClr val="632F47">
                  <a:gamma/>
                  <a:shade val="95294"/>
                  <a:invGamma/>
                </a:srgbClr>
              </a:gs>
              <a:gs pos="50000">
                <a:srgbClr val="632F47">
                  <a:alpha val="75000"/>
                </a:srgbClr>
              </a:gs>
              <a:gs pos="100000">
                <a:srgbClr val="632F47">
                  <a:gamma/>
                  <a:shade val="9529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2338388" y="2241550"/>
            <a:ext cx="4564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400" b="1" i="0">
                <a:solidFill>
                  <a:schemeClr val="bg1"/>
                </a:solidFill>
                <a:latin typeface="Book Antiqua" pitchFamily="18" charset="0"/>
              </a:rPr>
              <a:t>MUNICIPAL, PLANNING &amp; DEVELOPMENT LAW</a:t>
            </a:r>
            <a:endParaRPr lang="en-US" altLang="en-US" sz="1400" b="1" i="0">
              <a:solidFill>
                <a:schemeClr val="bg1"/>
              </a:solidFill>
              <a:latin typeface="Book Antiqua" pitchFamily="18" charset="0"/>
            </a:endParaRPr>
          </a:p>
        </p:txBody>
      </p:sp>
      <p:graphicFrame>
        <p:nvGraphicFramePr>
          <p:cNvPr id="4107" name="Object 7"/>
          <p:cNvGraphicFramePr>
            <a:graphicFrameLocks noChangeAspect="1"/>
          </p:cNvGraphicFramePr>
          <p:nvPr/>
        </p:nvGraphicFramePr>
        <p:xfrm>
          <a:off x="3719513" y="377825"/>
          <a:ext cx="1539875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Photo Editor Photo" r:id="rId4" imgW="6133333" imgH="7152381" progId="MSPhotoEd.3">
                  <p:embed/>
                </p:oleObj>
              </mc:Choice>
              <mc:Fallback>
                <p:oleObj name="Photo Editor Photo" r:id="rId4" imgW="6133333" imgH="7152381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77825"/>
                        <a:ext cx="1539875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1863" cy="1143000"/>
          </a:xfrm>
        </p:spPr>
        <p:txBody>
          <a:bodyPr/>
          <a:lstStyle/>
          <a:p>
            <a:pPr algn="ctr"/>
            <a:r>
              <a:rPr lang="en-US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Presentation Outline</a:t>
            </a:r>
            <a:endParaRPr lang="en-CA" alt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40904" y="1679714"/>
            <a:ext cx="7222435" cy="4005470"/>
          </a:xfrm>
        </p:spPr>
        <p:txBody>
          <a:bodyPr anchor="t"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Introduction of Sensitive Land Uses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Mitigation Agreements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Other Assurances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Defending Nuisance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laims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By-law Amendments</a:t>
            </a:r>
            <a:endParaRPr lang="en-CA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1863" cy="1143000"/>
          </a:xfrm>
        </p:spPr>
        <p:txBody>
          <a:bodyPr/>
          <a:lstStyle/>
          <a:p>
            <a:pPr lvl="0" algn="ctr">
              <a:spcBef>
                <a:spcPct val="20000"/>
              </a:spcBef>
            </a:pPr>
            <a: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/>
            </a:r>
            <a:b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Introduction </a:t>
            </a:r>
            <a:r>
              <a:rPr lang="en-CA" alt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of </a:t>
            </a:r>
            <a: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Sensitive </a:t>
            </a:r>
            <a:r>
              <a:rPr lang="en-CA" alt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</a:t>
            </a:r>
            <a: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and </a:t>
            </a:r>
            <a:r>
              <a:rPr lang="en-CA" alt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</a:t>
            </a:r>
            <a:r>
              <a:rPr lang="en-CA" alt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ses</a:t>
            </a:r>
            <a:r>
              <a:rPr lang="en-CA" altLang="en-US" sz="32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/>
            </a:r>
            <a:br>
              <a:rPr lang="en-CA" altLang="en-US" sz="32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endParaRPr lang="en-CA" alt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4169" y="1548685"/>
            <a:ext cx="8229600" cy="4525963"/>
          </a:xfrm>
        </p:spPr>
        <p:txBody>
          <a:bodyPr anchor="ctr"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know potential impact before approval is granted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Industry must immediately </a:t>
            </a:r>
            <a:r>
              <a:rPr lang="en-CA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Need for technical studies early in planning process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Industry that cannot comply must modify processes, close or </a:t>
            </a:r>
            <a:r>
              <a:rPr lang="en-CA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relocate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Manufacturing requires flexibility in global marketplace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</a:rPr>
              <a:t>Types </a:t>
            </a:r>
            <a:r>
              <a:rPr lang="en-US" b="1" dirty="0">
                <a:latin typeface="Calibri" panose="020F0502020204030204" pitchFamily="34" charset="0"/>
              </a:rPr>
              <a:t>of Land Use Conflicts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183" y="1600200"/>
            <a:ext cx="7573617" cy="4525963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Noise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alibri" panose="020F0502020204030204" pitchFamily="34" charset="0"/>
              </a:rPr>
              <a:t>Odour</a:t>
            </a:r>
            <a:endParaRPr lang="en-US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Dust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Air Quality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Traffic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</a:rPr>
              <a:t>Avoiding </a:t>
            </a:r>
            <a:r>
              <a:rPr lang="en-US" b="1" dirty="0">
                <a:latin typeface="Calibri" panose="020F0502020204030204" pitchFamily="34" charset="0"/>
              </a:rPr>
              <a:t>Conflicts</a:t>
            </a:r>
            <a:br>
              <a:rPr lang="en-US" b="1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Do not permit sensitive use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Permit sensitive use and require developer to pay for “at source” mitigation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 Permit sensitive use subject to Class 4 designation by approval authority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0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1863" cy="1143000"/>
          </a:xfrm>
        </p:spPr>
        <p:txBody>
          <a:bodyPr/>
          <a:lstStyle/>
          <a:p>
            <a:pPr algn="ctr"/>
            <a:r>
              <a:rPr lang="en-US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 4 Areas</a:t>
            </a:r>
            <a:endParaRPr lang="en-CA" alt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54156" y="1600200"/>
            <a:ext cx="7732643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igher sound level limits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Discretionary classification by land use authority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for areas or sites without existing sensitive uses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Permits receptor-based “on-building” mitigation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mitigation agreements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CA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1863" cy="1143000"/>
          </a:xfrm>
        </p:spPr>
        <p:txBody>
          <a:bodyPr/>
          <a:lstStyle/>
          <a:p>
            <a:pPr algn="ctr"/>
            <a:r>
              <a:rPr lang="en-US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Noise Mitigation Agreements</a:t>
            </a:r>
            <a:endParaRPr lang="en-CA" alt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40905" y="1944757"/>
            <a:ext cx="8044070" cy="38199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Required design elements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Limitation on height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Grade of sensitive 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Requirement for warning clauses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and approval of plans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Post-construction acoustic audit prior to occupancy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Security for on-going maintenance</a:t>
            </a:r>
          </a:p>
          <a:p>
            <a:endParaRPr lang="en-US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Other Assurances</a:t>
            </a:r>
            <a:endParaRPr lang="en-C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0" y="1600200"/>
            <a:ext cx="7706139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Holding provisions in zoning by-law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Official plan policies requiring compatibility with existing industry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Restrictive covenants</a:t>
            </a:r>
          </a:p>
        </p:txBody>
      </p:sp>
    </p:spTree>
    <p:extLst>
      <p:ext uri="{BB962C8B-B14F-4D97-AF65-F5344CB8AC3E}">
        <p14:creationId xmlns:p14="http://schemas.microsoft.com/office/powerpoint/2010/main" val="39390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</TotalTime>
  <Words>316</Words>
  <Application>Microsoft Office PowerPoint</Application>
  <PresentationFormat>On-screen Show (4:3)</PresentationFormat>
  <Paragraphs>64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Photo Editor Photo</vt:lpstr>
      <vt:lpstr>  A&amp;WMA ONTARIO SECTION AND OPPI  TORONTO DISTRICT   Workshop on Land Use Compatibility and Nuisance Sources</vt:lpstr>
      <vt:lpstr>Legal Tools for Resolving  Land Use Conflicts</vt:lpstr>
      <vt:lpstr>Presentation Outline</vt:lpstr>
      <vt:lpstr> Introduction of Sensitive Land Uses </vt:lpstr>
      <vt:lpstr> Types of Land Use Conflicts </vt:lpstr>
      <vt:lpstr> Avoiding Conflicts </vt:lpstr>
      <vt:lpstr>Class 4 Areas</vt:lpstr>
      <vt:lpstr>Noise Mitigation Agreements</vt:lpstr>
      <vt:lpstr>Other Assurances</vt:lpstr>
      <vt:lpstr>Nuisance Claims</vt:lpstr>
      <vt:lpstr>Noise By-law</vt:lpstr>
      <vt:lpstr> 65 Queen Street West, Suite 1400 Toronto, Ontario, M5H 2M5  Tel: 416-203-7160 Fax: 416-203-8324  Web: www.woodbull.ca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PROVINCIAL/MUNICIPAL PLANNING STRUCTURE</dc:title>
  <dc:creator>mbissett</dc:creator>
  <cp:lastModifiedBy>Valeria Maurizio</cp:lastModifiedBy>
  <cp:revision>513</cp:revision>
  <cp:lastPrinted>2015-05-13T16:19:18Z</cp:lastPrinted>
  <dcterms:created xsi:type="dcterms:W3CDTF">2006-04-13T20:57:09Z</dcterms:created>
  <dcterms:modified xsi:type="dcterms:W3CDTF">2015-05-13T18:18:28Z</dcterms:modified>
</cp:coreProperties>
</file>